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2" r:id="rId2"/>
    <p:sldId id="375" r:id="rId3"/>
    <p:sldId id="451"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CDE9AF"/>
    <a:srgbClr val="FFF5F5"/>
    <a:srgbClr val="EFF7FF"/>
    <a:srgbClr val="FFF0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5829" autoAdjust="0"/>
    <p:restoredTop sz="94660"/>
  </p:normalViewPr>
  <p:slideViewPr>
    <p:cSldViewPr snapToGrid="0">
      <p:cViewPr>
        <p:scale>
          <a:sx n="125" d="100"/>
          <a:sy n="125" d="100"/>
        </p:scale>
        <p:origin x="1836" y="72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165000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303704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326274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136720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264673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270937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84258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78735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147504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320525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45529252-40AA-4555-89F3-631AF9E07F94}" type="datetimeFigureOut">
              <a:rPr lang="ko-KR" altLang="en-US" smtClean="0"/>
              <a:t>2023-05-03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388011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29252-40AA-4555-89F3-631AF9E07F94}" type="datetimeFigureOut">
              <a:rPr lang="ko-KR" altLang="en-US" smtClean="0"/>
              <a:t>2023-05-03</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DDA7A-3CC7-4ACD-B77F-EF0EB272E551}" type="slidenum">
              <a:rPr lang="ko-KR" altLang="en-US" smtClean="0"/>
              <a:t>‹#›</a:t>
            </a:fld>
            <a:endParaRPr lang="ko-KR" altLang="en-US"/>
          </a:p>
        </p:txBody>
      </p:sp>
    </p:spTree>
    <p:extLst>
      <p:ext uri="{BB962C8B-B14F-4D97-AF65-F5344CB8AC3E}">
        <p14:creationId xmlns:p14="http://schemas.microsoft.com/office/powerpoint/2010/main" val="2245928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15A849-2B19-664D-1D5D-E5209A92D89E}"/>
              </a:ext>
            </a:extLst>
          </p:cNvPr>
          <p:cNvSpPr txBox="1"/>
          <p:nvPr/>
        </p:nvSpPr>
        <p:spPr>
          <a:xfrm>
            <a:off x="721823" y="313817"/>
            <a:ext cx="7138881" cy="369332"/>
          </a:xfrm>
          <a:prstGeom prst="rect">
            <a:avLst/>
          </a:prstGeom>
          <a:noFill/>
        </p:spPr>
        <p:txBody>
          <a:bodyPr wrap="square" rtlCol="0">
            <a:spAutoFit/>
          </a:bodyPr>
          <a:lstStyle/>
          <a:p>
            <a:r>
              <a:rPr lang="en-US" dirty="0"/>
              <a:t>Firm 1, &amp; 2 discharge 50 and 120  units of pollution, respectively. </a:t>
            </a:r>
          </a:p>
        </p:txBody>
      </p:sp>
      <p:pic>
        <p:nvPicPr>
          <p:cNvPr id="3" name="그림 2">
            <a:extLst>
              <a:ext uri="{FF2B5EF4-FFF2-40B4-BE49-F238E27FC236}">
                <a16:creationId xmlns:a16="http://schemas.microsoft.com/office/drawing/2014/main" id="{31E53DF3-EB1D-D394-26FB-6A91019CBDEA}"/>
              </a:ext>
            </a:extLst>
          </p:cNvPr>
          <p:cNvPicPr>
            <a:picLocks noChangeAspect="1"/>
          </p:cNvPicPr>
          <p:nvPr/>
        </p:nvPicPr>
        <p:blipFill>
          <a:blip r:embed="rId2"/>
          <a:stretch>
            <a:fillRect/>
          </a:stretch>
        </p:blipFill>
        <p:spPr>
          <a:xfrm>
            <a:off x="352347" y="1512300"/>
            <a:ext cx="2492453" cy="4273666"/>
          </a:xfrm>
          <a:prstGeom prst="rect">
            <a:avLst/>
          </a:prstGeom>
        </p:spPr>
      </p:pic>
      <p:pic>
        <p:nvPicPr>
          <p:cNvPr id="7" name="그림 3">
            <a:extLst>
              <a:ext uri="{FF2B5EF4-FFF2-40B4-BE49-F238E27FC236}">
                <a16:creationId xmlns:a16="http://schemas.microsoft.com/office/drawing/2014/main" id="{5027E88C-A7A5-9EDC-B2EC-2161E248D51B}"/>
              </a:ext>
            </a:extLst>
          </p:cNvPr>
          <p:cNvPicPr>
            <a:picLocks noChangeAspect="1"/>
          </p:cNvPicPr>
          <p:nvPr/>
        </p:nvPicPr>
        <p:blipFill>
          <a:blip r:embed="rId3"/>
          <a:stretch>
            <a:fillRect/>
          </a:stretch>
        </p:blipFill>
        <p:spPr>
          <a:xfrm>
            <a:off x="2150970" y="1512300"/>
            <a:ext cx="3017386" cy="4139543"/>
          </a:xfrm>
          <a:prstGeom prst="rect">
            <a:avLst/>
          </a:prstGeom>
        </p:spPr>
      </p:pic>
      <p:sp>
        <p:nvSpPr>
          <p:cNvPr id="24" name="TextBox 23">
            <a:extLst>
              <a:ext uri="{FF2B5EF4-FFF2-40B4-BE49-F238E27FC236}">
                <a16:creationId xmlns:a16="http://schemas.microsoft.com/office/drawing/2014/main" id="{9D599060-C3E8-F0A7-E4E8-FB8615FC2F14}"/>
              </a:ext>
            </a:extLst>
          </p:cNvPr>
          <p:cNvSpPr txBox="1"/>
          <p:nvPr/>
        </p:nvSpPr>
        <p:spPr>
          <a:xfrm>
            <a:off x="285790" y="3932800"/>
            <a:ext cx="87206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(1)</a:t>
            </a:r>
            <a:endParaRPr kumimoji="0" lang="ko-KR" altLang="en-US"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endParaRPr>
          </a:p>
        </p:txBody>
      </p:sp>
      <p:sp>
        <p:nvSpPr>
          <p:cNvPr id="25" name="TextBox 24">
            <a:extLst>
              <a:ext uri="{FF2B5EF4-FFF2-40B4-BE49-F238E27FC236}">
                <a16:creationId xmlns:a16="http://schemas.microsoft.com/office/drawing/2014/main" id="{E7EEA76A-07B8-7FF1-7FDE-89AB14EEEE80}"/>
              </a:ext>
            </a:extLst>
          </p:cNvPr>
          <p:cNvSpPr txBox="1"/>
          <p:nvPr/>
        </p:nvSpPr>
        <p:spPr>
          <a:xfrm>
            <a:off x="1162541" y="1566612"/>
            <a:ext cx="872064" cy="338554"/>
          </a:xfrm>
          <a:prstGeom prst="rect">
            <a:avLst/>
          </a:prstGeom>
          <a:solidFill>
            <a:schemeClr val="bg1"/>
          </a:solidFill>
        </p:spPr>
        <p:txBody>
          <a:bodyPr wrap="square" rtlCol="0">
            <a:spAutoFit/>
          </a:bodyPr>
          <a:lstStyle/>
          <a:p>
            <a:r>
              <a:rPr lang="en-US" sz="1600" dirty="0"/>
              <a:t>Firm 1</a:t>
            </a:r>
          </a:p>
        </p:txBody>
      </p:sp>
      <p:sp>
        <p:nvSpPr>
          <p:cNvPr id="26" name="TextBox 25">
            <a:extLst>
              <a:ext uri="{FF2B5EF4-FFF2-40B4-BE49-F238E27FC236}">
                <a16:creationId xmlns:a16="http://schemas.microsoft.com/office/drawing/2014/main" id="{EE602740-B43C-286D-C1FD-C5F3C0AAAD9D}"/>
              </a:ext>
            </a:extLst>
          </p:cNvPr>
          <p:cNvSpPr txBox="1"/>
          <p:nvPr/>
        </p:nvSpPr>
        <p:spPr>
          <a:xfrm>
            <a:off x="3382434" y="1595137"/>
            <a:ext cx="872064" cy="338554"/>
          </a:xfrm>
          <a:prstGeom prst="rect">
            <a:avLst/>
          </a:prstGeom>
          <a:solidFill>
            <a:schemeClr val="bg1"/>
          </a:solidFill>
        </p:spPr>
        <p:txBody>
          <a:bodyPr wrap="square" rtlCol="0">
            <a:spAutoFit/>
          </a:bodyPr>
          <a:lstStyle/>
          <a:p>
            <a:r>
              <a:rPr lang="en-US" sz="1600" dirty="0"/>
              <a:t>Firm 2</a:t>
            </a:r>
          </a:p>
        </p:txBody>
      </p:sp>
      <p:sp>
        <p:nvSpPr>
          <p:cNvPr id="27" name="Arrow: Right 26">
            <a:extLst>
              <a:ext uri="{FF2B5EF4-FFF2-40B4-BE49-F238E27FC236}">
                <a16:creationId xmlns:a16="http://schemas.microsoft.com/office/drawing/2014/main" id="{2203B6D9-1A3B-41A5-FB3A-3600A47A83BE}"/>
              </a:ext>
            </a:extLst>
          </p:cNvPr>
          <p:cNvSpPr/>
          <p:nvPr/>
        </p:nvSpPr>
        <p:spPr>
          <a:xfrm flipH="1">
            <a:off x="3659663" y="5345700"/>
            <a:ext cx="872065" cy="1312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64C6AF33-C042-C57A-0F84-1397B942BADE}"/>
              </a:ext>
            </a:extLst>
          </p:cNvPr>
          <p:cNvSpPr/>
          <p:nvPr/>
        </p:nvSpPr>
        <p:spPr>
          <a:xfrm flipH="1">
            <a:off x="1221347" y="5476914"/>
            <a:ext cx="229520" cy="13412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A00CAB2-A886-8373-ADC4-55569EB268D2}"/>
              </a:ext>
            </a:extLst>
          </p:cNvPr>
          <p:cNvSpPr txBox="1"/>
          <p:nvPr/>
        </p:nvSpPr>
        <p:spPr>
          <a:xfrm>
            <a:off x="4680979" y="1055011"/>
            <a:ext cx="4572000" cy="3416320"/>
          </a:xfrm>
          <a:prstGeom prst="rect">
            <a:avLst/>
          </a:prstGeom>
          <a:noFill/>
        </p:spPr>
        <p:txBody>
          <a:bodyPr wrap="square">
            <a:spAutoFit/>
          </a:bodyPr>
          <a:lstStyle/>
          <a:p>
            <a:pPr marL="342900" indent="-342900">
              <a:buAutoNum type="arabicParenBoth"/>
            </a:pPr>
            <a:r>
              <a:rPr lang="en-US" sz="1800" b="1" dirty="0"/>
              <a:t>Command &amp; Control Policy</a:t>
            </a:r>
          </a:p>
          <a:p>
            <a:pPr marL="342900" indent="-342900">
              <a:buAutoNum type="arabicParenBoth"/>
            </a:pPr>
            <a:endParaRPr lang="en-US" dirty="0"/>
          </a:p>
          <a:p>
            <a:pPr marL="285750" indent="-285750">
              <a:buFontTx/>
              <a:buChar char="-"/>
            </a:pPr>
            <a:r>
              <a:rPr lang="en-US" dirty="0"/>
              <a:t>Gov’t c</a:t>
            </a:r>
            <a:r>
              <a:rPr lang="en-US" sz="1800" dirty="0"/>
              <a:t>ommands each firm to reduce the pollution discharge into half of the previous level</a:t>
            </a:r>
          </a:p>
          <a:p>
            <a:pPr marL="285750" indent="-285750">
              <a:buFontTx/>
              <a:buChar char="-"/>
            </a:pPr>
            <a:r>
              <a:rPr lang="en-US" dirty="0"/>
              <a:t>In this case, </a:t>
            </a:r>
            <a:r>
              <a:rPr lang="en-US" b="1" dirty="0"/>
              <a:t>marginal abatement cost (MAC) </a:t>
            </a:r>
            <a:r>
              <a:rPr lang="en-US" dirty="0"/>
              <a:t>for each firm is measured by the red vertical arrows! </a:t>
            </a:r>
          </a:p>
          <a:p>
            <a:pPr marL="285750" indent="-285750">
              <a:buFontTx/>
              <a:buChar char="-"/>
            </a:pPr>
            <a:r>
              <a:rPr lang="en-US" dirty="0"/>
              <a:t>Total abatement cost to reduce 25+60 = 85 units of pollution in this market with two firms are represented by blue triangles</a:t>
            </a:r>
          </a:p>
          <a:p>
            <a:pPr marL="285750" indent="-285750">
              <a:buFontTx/>
              <a:buChar char="-"/>
            </a:pPr>
            <a:endParaRPr lang="en-US" sz="1800" dirty="0"/>
          </a:p>
        </p:txBody>
      </p:sp>
      <p:cxnSp>
        <p:nvCxnSpPr>
          <p:cNvPr id="31" name="직선 화살표 연결선 27">
            <a:extLst>
              <a:ext uri="{FF2B5EF4-FFF2-40B4-BE49-F238E27FC236}">
                <a16:creationId xmlns:a16="http://schemas.microsoft.com/office/drawing/2014/main" id="{755BBE1E-37FA-884B-05C6-68187E745F2B}"/>
              </a:ext>
            </a:extLst>
          </p:cNvPr>
          <p:cNvCxnSpPr/>
          <p:nvPr/>
        </p:nvCxnSpPr>
        <p:spPr>
          <a:xfrm flipV="1">
            <a:off x="1113900" y="3802714"/>
            <a:ext cx="0" cy="122648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직선 화살표 연결선 28">
            <a:extLst>
              <a:ext uri="{FF2B5EF4-FFF2-40B4-BE49-F238E27FC236}">
                <a16:creationId xmlns:a16="http://schemas.microsoft.com/office/drawing/2014/main" id="{8E0CC7B9-1CD2-9538-D97D-5F12F2F15F1C}"/>
              </a:ext>
            </a:extLst>
          </p:cNvPr>
          <p:cNvCxnSpPr>
            <a:cxnSpLocks/>
          </p:cNvCxnSpPr>
          <p:nvPr/>
        </p:nvCxnSpPr>
        <p:spPr>
          <a:xfrm flipV="1">
            <a:off x="3550708" y="4211821"/>
            <a:ext cx="0" cy="84847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직선 화살표 연결선 28">
            <a:extLst>
              <a:ext uri="{FF2B5EF4-FFF2-40B4-BE49-F238E27FC236}">
                <a16:creationId xmlns:a16="http://schemas.microsoft.com/office/drawing/2014/main" id="{2D1F8884-3D5E-F111-C387-3F42B8C05A47}"/>
              </a:ext>
            </a:extLst>
          </p:cNvPr>
          <p:cNvCxnSpPr>
            <a:cxnSpLocks/>
          </p:cNvCxnSpPr>
          <p:nvPr/>
        </p:nvCxnSpPr>
        <p:spPr>
          <a:xfrm flipV="1">
            <a:off x="6733340" y="3014613"/>
            <a:ext cx="0" cy="27901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Freeform: Shape 35">
            <a:extLst>
              <a:ext uri="{FF2B5EF4-FFF2-40B4-BE49-F238E27FC236}">
                <a16:creationId xmlns:a16="http://schemas.microsoft.com/office/drawing/2014/main" id="{5D1E3D22-6324-5A93-E3ED-6450F30ADEA3}"/>
              </a:ext>
            </a:extLst>
          </p:cNvPr>
          <p:cNvSpPr/>
          <p:nvPr/>
        </p:nvSpPr>
        <p:spPr>
          <a:xfrm>
            <a:off x="5776579" y="4164771"/>
            <a:ext cx="348538" cy="1312143"/>
          </a:xfrm>
          <a:custGeom>
            <a:avLst/>
            <a:gdLst>
              <a:gd name="connsiteX0" fmla="*/ 0 w 348538"/>
              <a:gd name="connsiteY0" fmla="*/ 1312143 h 1312143"/>
              <a:gd name="connsiteX1" fmla="*/ 348538 w 348538"/>
              <a:gd name="connsiteY1" fmla="*/ 1299842 h 1312143"/>
              <a:gd name="connsiteX2" fmla="*/ 0 w 348538"/>
              <a:gd name="connsiteY2" fmla="*/ 0 h 1312143"/>
              <a:gd name="connsiteX3" fmla="*/ 0 w 348538"/>
              <a:gd name="connsiteY3" fmla="*/ 1312143 h 1312143"/>
            </a:gdLst>
            <a:ahLst/>
            <a:cxnLst>
              <a:cxn ang="0">
                <a:pos x="connsiteX0" y="connsiteY0"/>
              </a:cxn>
              <a:cxn ang="0">
                <a:pos x="connsiteX1" y="connsiteY1"/>
              </a:cxn>
              <a:cxn ang="0">
                <a:pos x="connsiteX2" y="connsiteY2"/>
              </a:cxn>
              <a:cxn ang="0">
                <a:pos x="connsiteX3" y="connsiteY3"/>
              </a:cxn>
            </a:cxnLst>
            <a:rect l="l" t="t" r="r" b="b"/>
            <a:pathLst>
              <a:path w="348538" h="1312143">
                <a:moveTo>
                  <a:pt x="0" y="1312143"/>
                </a:moveTo>
                <a:lnTo>
                  <a:pt x="348538" y="1299842"/>
                </a:lnTo>
                <a:lnTo>
                  <a:pt x="0" y="0"/>
                </a:lnTo>
                <a:lnTo>
                  <a:pt x="0" y="131214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B19AAFA3-3A61-9822-33D8-AB15356CAD71}"/>
              </a:ext>
            </a:extLst>
          </p:cNvPr>
          <p:cNvSpPr/>
          <p:nvPr/>
        </p:nvSpPr>
        <p:spPr>
          <a:xfrm>
            <a:off x="6214633" y="4602753"/>
            <a:ext cx="1037413" cy="852893"/>
          </a:xfrm>
          <a:custGeom>
            <a:avLst/>
            <a:gdLst>
              <a:gd name="connsiteX0" fmla="*/ 1037413 w 1037413"/>
              <a:gd name="connsiteY0" fmla="*/ 852893 h 852893"/>
              <a:gd name="connsiteX1" fmla="*/ 16402 w 1037413"/>
              <a:gd name="connsiteY1" fmla="*/ 848792 h 852893"/>
              <a:gd name="connsiteX2" fmla="*/ 0 w 1037413"/>
              <a:gd name="connsiteY2" fmla="*/ 0 h 852893"/>
              <a:gd name="connsiteX3" fmla="*/ 1037413 w 1037413"/>
              <a:gd name="connsiteY3" fmla="*/ 852893 h 852893"/>
            </a:gdLst>
            <a:ahLst/>
            <a:cxnLst>
              <a:cxn ang="0">
                <a:pos x="connsiteX0" y="connsiteY0"/>
              </a:cxn>
              <a:cxn ang="0">
                <a:pos x="connsiteX1" y="connsiteY1"/>
              </a:cxn>
              <a:cxn ang="0">
                <a:pos x="connsiteX2" y="connsiteY2"/>
              </a:cxn>
              <a:cxn ang="0">
                <a:pos x="connsiteX3" y="connsiteY3"/>
              </a:cxn>
            </a:cxnLst>
            <a:rect l="l" t="t" r="r" b="b"/>
            <a:pathLst>
              <a:path w="1037413" h="852893">
                <a:moveTo>
                  <a:pt x="1037413" y="852893"/>
                </a:moveTo>
                <a:lnTo>
                  <a:pt x="16402" y="848792"/>
                </a:lnTo>
                <a:lnTo>
                  <a:pt x="0" y="0"/>
                </a:lnTo>
                <a:lnTo>
                  <a:pt x="1037413" y="8528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561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a:extLst>
              <a:ext uri="{FF2B5EF4-FFF2-40B4-BE49-F238E27FC236}">
                <a16:creationId xmlns:a16="http://schemas.microsoft.com/office/drawing/2014/main" id="{AF91EAEF-762E-1343-5444-363DB35C1D06}"/>
              </a:ext>
            </a:extLst>
          </p:cNvPr>
          <p:cNvPicPr>
            <a:picLocks noChangeAspect="1"/>
          </p:cNvPicPr>
          <p:nvPr/>
        </p:nvPicPr>
        <p:blipFill>
          <a:blip r:embed="rId2"/>
          <a:stretch>
            <a:fillRect/>
          </a:stretch>
        </p:blipFill>
        <p:spPr>
          <a:xfrm>
            <a:off x="352347" y="1512300"/>
            <a:ext cx="2492453" cy="4273666"/>
          </a:xfrm>
          <a:prstGeom prst="rect">
            <a:avLst/>
          </a:prstGeom>
        </p:spPr>
      </p:pic>
      <p:pic>
        <p:nvPicPr>
          <p:cNvPr id="4" name="그림 3">
            <a:extLst>
              <a:ext uri="{FF2B5EF4-FFF2-40B4-BE49-F238E27FC236}">
                <a16:creationId xmlns:a16="http://schemas.microsoft.com/office/drawing/2014/main" id="{6AC69551-576F-0342-FC04-BA29D345F551}"/>
              </a:ext>
            </a:extLst>
          </p:cNvPr>
          <p:cNvPicPr>
            <a:picLocks noChangeAspect="1"/>
          </p:cNvPicPr>
          <p:nvPr/>
        </p:nvPicPr>
        <p:blipFill>
          <a:blip r:embed="rId3"/>
          <a:stretch>
            <a:fillRect/>
          </a:stretch>
        </p:blipFill>
        <p:spPr>
          <a:xfrm>
            <a:off x="2145128" y="1517380"/>
            <a:ext cx="3017386" cy="4139543"/>
          </a:xfrm>
          <a:prstGeom prst="rect">
            <a:avLst/>
          </a:prstGeom>
        </p:spPr>
      </p:pic>
      <p:cxnSp>
        <p:nvCxnSpPr>
          <p:cNvPr id="5" name="직선 화살표 연결선 4">
            <a:extLst>
              <a:ext uri="{FF2B5EF4-FFF2-40B4-BE49-F238E27FC236}">
                <a16:creationId xmlns:a16="http://schemas.microsoft.com/office/drawing/2014/main" id="{31790600-AA5A-C77E-58C9-ABF24E1176DB}"/>
              </a:ext>
            </a:extLst>
          </p:cNvPr>
          <p:cNvCxnSpPr>
            <a:cxnSpLocks/>
          </p:cNvCxnSpPr>
          <p:nvPr/>
        </p:nvCxnSpPr>
        <p:spPr>
          <a:xfrm>
            <a:off x="5118430" y="5076500"/>
            <a:ext cx="734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직선 화살표 연결선 6">
            <a:extLst>
              <a:ext uri="{FF2B5EF4-FFF2-40B4-BE49-F238E27FC236}">
                <a16:creationId xmlns:a16="http://schemas.microsoft.com/office/drawing/2014/main" id="{8EE81458-F839-2909-4B28-E8FED76A95E1}"/>
              </a:ext>
            </a:extLst>
          </p:cNvPr>
          <p:cNvCxnSpPr>
            <a:cxnSpLocks/>
          </p:cNvCxnSpPr>
          <p:nvPr/>
        </p:nvCxnSpPr>
        <p:spPr>
          <a:xfrm>
            <a:off x="5851449" y="5127625"/>
            <a:ext cx="19462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 name="그림 7">
            <a:extLst>
              <a:ext uri="{FF2B5EF4-FFF2-40B4-BE49-F238E27FC236}">
                <a16:creationId xmlns:a16="http://schemas.microsoft.com/office/drawing/2014/main" id="{1E1BADB7-A4CF-D839-C008-FFFCE7CDE728}"/>
              </a:ext>
            </a:extLst>
          </p:cNvPr>
          <p:cNvPicPr>
            <a:picLocks noChangeAspect="1"/>
          </p:cNvPicPr>
          <p:nvPr/>
        </p:nvPicPr>
        <p:blipFill>
          <a:blip r:embed="rId4"/>
          <a:stretch>
            <a:fillRect/>
          </a:stretch>
        </p:blipFill>
        <p:spPr>
          <a:xfrm>
            <a:off x="4340814" y="1789692"/>
            <a:ext cx="4728191" cy="3718882"/>
          </a:xfrm>
          <a:prstGeom prst="rect">
            <a:avLst/>
          </a:prstGeom>
        </p:spPr>
      </p:pic>
      <p:sp>
        <p:nvSpPr>
          <p:cNvPr id="9" name="TextBox 8">
            <a:extLst>
              <a:ext uri="{FF2B5EF4-FFF2-40B4-BE49-F238E27FC236}">
                <a16:creationId xmlns:a16="http://schemas.microsoft.com/office/drawing/2014/main" id="{147372C6-811B-B071-7863-CE366B15FA70}"/>
              </a:ext>
            </a:extLst>
          </p:cNvPr>
          <p:cNvSpPr txBox="1"/>
          <p:nvPr/>
        </p:nvSpPr>
        <p:spPr>
          <a:xfrm>
            <a:off x="5851449" y="1467330"/>
            <a:ext cx="170603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ko-KR" altLang="en-US" sz="18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50" charset="-127"/>
                <a:cs typeface="+mn-cs"/>
              </a:rPr>
              <a:t>시장</a:t>
            </a:r>
          </a:p>
        </p:txBody>
      </p:sp>
      <p:cxnSp>
        <p:nvCxnSpPr>
          <p:cNvPr id="10" name="직선 연결선 9">
            <a:extLst>
              <a:ext uri="{FF2B5EF4-FFF2-40B4-BE49-F238E27FC236}">
                <a16:creationId xmlns:a16="http://schemas.microsoft.com/office/drawing/2014/main" id="{937F168E-B077-F235-CE56-9F87681A2BA4}"/>
              </a:ext>
            </a:extLst>
          </p:cNvPr>
          <p:cNvCxnSpPr>
            <a:cxnSpLocks/>
          </p:cNvCxnSpPr>
          <p:nvPr/>
        </p:nvCxnSpPr>
        <p:spPr>
          <a:xfrm flipV="1">
            <a:off x="315870" y="3466905"/>
            <a:ext cx="8623360" cy="17770"/>
          </a:xfrm>
          <a:prstGeom prst="line">
            <a:avLst/>
          </a:prstGeom>
          <a:ln w="15875">
            <a:solidFill>
              <a:srgbClr val="FFC000"/>
            </a:solidFill>
            <a:prstDash val="dash"/>
          </a:ln>
        </p:spPr>
        <p:style>
          <a:lnRef idx="1">
            <a:schemeClr val="accent1"/>
          </a:lnRef>
          <a:fillRef idx="0">
            <a:schemeClr val="accent1"/>
          </a:fillRef>
          <a:effectRef idx="0">
            <a:schemeClr val="accent1"/>
          </a:effectRef>
          <a:fontRef idx="minor">
            <a:schemeClr val="tx1"/>
          </a:fontRef>
        </p:style>
      </p:cxnSp>
      <p:grpSp>
        <p:nvGrpSpPr>
          <p:cNvPr id="21" name="그룹 20">
            <a:extLst>
              <a:ext uri="{FF2B5EF4-FFF2-40B4-BE49-F238E27FC236}">
                <a16:creationId xmlns:a16="http://schemas.microsoft.com/office/drawing/2014/main" id="{32D1CC92-9CEE-7E1C-B5A3-4DAEE161B5BC}"/>
              </a:ext>
            </a:extLst>
          </p:cNvPr>
          <p:cNvGrpSpPr/>
          <p:nvPr/>
        </p:nvGrpSpPr>
        <p:grpSpPr>
          <a:xfrm>
            <a:off x="5118430" y="2345045"/>
            <a:ext cx="2658203" cy="2684155"/>
            <a:chOff x="5118430" y="2345045"/>
            <a:chExt cx="2658203" cy="2684155"/>
          </a:xfrm>
        </p:grpSpPr>
        <p:cxnSp>
          <p:nvCxnSpPr>
            <p:cNvPr id="12" name="직선 연결선 11">
              <a:extLst>
                <a:ext uri="{FF2B5EF4-FFF2-40B4-BE49-F238E27FC236}">
                  <a16:creationId xmlns:a16="http://schemas.microsoft.com/office/drawing/2014/main" id="{04DEE7A5-16C1-C49A-7E37-E7F1B8D8DD65}"/>
                </a:ext>
              </a:extLst>
            </p:cNvPr>
            <p:cNvCxnSpPr>
              <a:cxnSpLocks/>
            </p:cNvCxnSpPr>
            <p:nvPr/>
          </p:nvCxnSpPr>
          <p:spPr>
            <a:xfrm>
              <a:off x="5118430" y="2345045"/>
              <a:ext cx="277283" cy="11301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86B46B36-8EC7-0A4B-FFA0-30F3ECF1A0CB}"/>
                </a:ext>
              </a:extLst>
            </p:cNvPr>
            <p:cNvCxnSpPr/>
            <p:nvPr/>
          </p:nvCxnSpPr>
          <p:spPr>
            <a:xfrm>
              <a:off x="5395713" y="3466905"/>
              <a:ext cx="2380920" cy="1562295"/>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22" name="직선 화살표 연결선 21">
            <a:extLst>
              <a:ext uri="{FF2B5EF4-FFF2-40B4-BE49-F238E27FC236}">
                <a16:creationId xmlns:a16="http://schemas.microsoft.com/office/drawing/2014/main" id="{BDEE63D7-A542-1F20-9F63-EF1707DF0D82}"/>
              </a:ext>
            </a:extLst>
          </p:cNvPr>
          <p:cNvCxnSpPr>
            <a:cxnSpLocks/>
          </p:cNvCxnSpPr>
          <p:nvPr/>
        </p:nvCxnSpPr>
        <p:spPr>
          <a:xfrm>
            <a:off x="5852076" y="5060300"/>
            <a:ext cx="734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F87C20A4-476E-CFC2-4433-16BB1E55B76F}"/>
              </a:ext>
            </a:extLst>
          </p:cNvPr>
          <p:cNvCxnSpPr/>
          <p:nvPr/>
        </p:nvCxnSpPr>
        <p:spPr>
          <a:xfrm flipV="1">
            <a:off x="6317847" y="1208616"/>
            <a:ext cx="0" cy="4881033"/>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BB3629A-28FA-ABF5-0996-1F7AE2292D2E}"/>
              </a:ext>
            </a:extLst>
          </p:cNvPr>
          <p:cNvSpPr txBox="1"/>
          <p:nvPr/>
        </p:nvSpPr>
        <p:spPr>
          <a:xfrm>
            <a:off x="6045200" y="5091401"/>
            <a:ext cx="73472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85</a:t>
            </a:r>
            <a:endParaRPr kumimoji="0" lang="ko-KR" altLang="en-US"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endParaRPr>
          </a:p>
        </p:txBody>
      </p:sp>
      <p:cxnSp>
        <p:nvCxnSpPr>
          <p:cNvPr id="26" name="직선 연결선 25">
            <a:extLst>
              <a:ext uri="{FF2B5EF4-FFF2-40B4-BE49-F238E27FC236}">
                <a16:creationId xmlns:a16="http://schemas.microsoft.com/office/drawing/2014/main" id="{B8501CA9-AE29-BB16-6891-04C4E4D396A2}"/>
              </a:ext>
            </a:extLst>
          </p:cNvPr>
          <p:cNvCxnSpPr>
            <a:cxnSpLocks/>
          </p:cNvCxnSpPr>
          <p:nvPr/>
        </p:nvCxnSpPr>
        <p:spPr>
          <a:xfrm flipV="1">
            <a:off x="762981" y="4085808"/>
            <a:ext cx="5554866" cy="31658"/>
          </a:xfrm>
          <a:prstGeom prst="line">
            <a:avLst/>
          </a:prstGeom>
          <a:ln w="15875">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 name="직선 화살표 연결선 27">
            <a:extLst>
              <a:ext uri="{FF2B5EF4-FFF2-40B4-BE49-F238E27FC236}">
                <a16:creationId xmlns:a16="http://schemas.microsoft.com/office/drawing/2014/main" id="{FD784BEF-1966-2FBB-BFDE-908CC11DD54A}"/>
              </a:ext>
            </a:extLst>
          </p:cNvPr>
          <p:cNvCxnSpPr/>
          <p:nvPr/>
        </p:nvCxnSpPr>
        <p:spPr>
          <a:xfrm flipV="1">
            <a:off x="1099820" y="3802714"/>
            <a:ext cx="0" cy="122648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직선 화살표 연결선 28">
            <a:extLst>
              <a:ext uri="{FF2B5EF4-FFF2-40B4-BE49-F238E27FC236}">
                <a16:creationId xmlns:a16="http://schemas.microsoft.com/office/drawing/2014/main" id="{A212FD7B-72ED-66DF-21C9-411C1DD6D20B}"/>
              </a:ext>
            </a:extLst>
          </p:cNvPr>
          <p:cNvCxnSpPr>
            <a:cxnSpLocks/>
          </p:cNvCxnSpPr>
          <p:nvPr/>
        </p:nvCxnSpPr>
        <p:spPr>
          <a:xfrm flipV="1">
            <a:off x="3550708" y="4211821"/>
            <a:ext cx="0" cy="84847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직선 화살표 연결선 35">
            <a:extLst>
              <a:ext uri="{FF2B5EF4-FFF2-40B4-BE49-F238E27FC236}">
                <a16:creationId xmlns:a16="http://schemas.microsoft.com/office/drawing/2014/main" id="{5DE7B603-AD2B-1A50-31EB-E9B6F46C289B}"/>
              </a:ext>
            </a:extLst>
          </p:cNvPr>
          <p:cNvCxnSpPr>
            <a:cxnSpLocks/>
          </p:cNvCxnSpPr>
          <p:nvPr/>
        </p:nvCxnSpPr>
        <p:spPr>
          <a:xfrm flipV="1">
            <a:off x="3490383" y="4164364"/>
            <a:ext cx="0" cy="89593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a:extLst>
              <a:ext uri="{FF2B5EF4-FFF2-40B4-BE49-F238E27FC236}">
                <a16:creationId xmlns:a16="http://schemas.microsoft.com/office/drawing/2014/main" id="{C7944B9E-E720-4960-30BF-37EBD83CBFCC}"/>
              </a:ext>
            </a:extLst>
          </p:cNvPr>
          <p:cNvCxnSpPr>
            <a:cxnSpLocks/>
          </p:cNvCxnSpPr>
          <p:nvPr/>
        </p:nvCxnSpPr>
        <p:spPr>
          <a:xfrm flipV="1">
            <a:off x="3430058" y="4102008"/>
            <a:ext cx="0" cy="9744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직선 화살표 연결선 42">
            <a:extLst>
              <a:ext uri="{FF2B5EF4-FFF2-40B4-BE49-F238E27FC236}">
                <a16:creationId xmlns:a16="http://schemas.microsoft.com/office/drawing/2014/main" id="{2930DDCF-C12F-3898-EA0E-B1D4A366A96D}"/>
              </a:ext>
            </a:extLst>
          </p:cNvPr>
          <p:cNvCxnSpPr/>
          <p:nvPr/>
        </p:nvCxnSpPr>
        <p:spPr>
          <a:xfrm flipH="1">
            <a:off x="3382434" y="5205346"/>
            <a:ext cx="1989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21729FF-BA8C-812B-EEF3-275CE2BCCA62}"/>
              </a:ext>
            </a:extLst>
          </p:cNvPr>
          <p:cNvSpPr txBox="1"/>
          <p:nvPr/>
        </p:nvSpPr>
        <p:spPr>
          <a:xfrm>
            <a:off x="6045200" y="588433"/>
            <a:ext cx="87206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(2)</a:t>
            </a:r>
            <a:endParaRPr kumimoji="0" lang="ko-KR" altLang="en-US"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endParaRPr>
          </a:p>
        </p:txBody>
      </p:sp>
      <p:sp>
        <p:nvSpPr>
          <p:cNvPr id="49" name="TextBox 48">
            <a:extLst>
              <a:ext uri="{FF2B5EF4-FFF2-40B4-BE49-F238E27FC236}">
                <a16:creationId xmlns:a16="http://schemas.microsoft.com/office/drawing/2014/main" id="{D6F01EAD-C664-0924-5BC0-1B5241A8718B}"/>
              </a:ext>
            </a:extLst>
          </p:cNvPr>
          <p:cNvSpPr txBox="1"/>
          <p:nvPr/>
        </p:nvSpPr>
        <p:spPr>
          <a:xfrm>
            <a:off x="-1004144" y="3750156"/>
            <a:ext cx="1883989"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Market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ko-KR" dirty="0">
                <a:solidFill>
                  <a:prstClr val="black"/>
                </a:solidFill>
                <a:latin typeface="Calibri" panose="020F0502020204030204"/>
                <a:ea typeface="맑은 고딕" panose="020B0503020000020004" pitchFamily="50" charset="-127"/>
              </a:rPr>
              <a:t>Equilibrium price of pollution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a:t>
            </a:r>
            <a:r>
              <a:rPr kumimoji="0" lang="en-US" altLang="ko-KR" sz="1800" b="0"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rPr>
              <a:t>P</a:t>
            </a:r>
            <a:r>
              <a:rPr kumimoji="0" lang="en-US" altLang="ko-KR" sz="1800" b="0" i="0" u="none" strike="noStrike" kern="1200" cap="none" spc="0" normalizeH="0" baseline="30000" noProof="0" dirty="0">
                <a:ln>
                  <a:noFill/>
                </a:ln>
                <a:solidFill>
                  <a:srgbClr val="FF0000"/>
                </a:solidFill>
                <a:effectLst/>
                <a:uLnTx/>
                <a:uFillTx/>
                <a:latin typeface="Calibri" panose="020F0502020204030204"/>
                <a:ea typeface="맑은 고딕" panose="020B0503020000020004" pitchFamily="50" charset="-127"/>
                <a:cs typeface="+mn-cs"/>
              </a:rPr>
              <a:t>E</a:t>
            </a: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a:t>
            </a:r>
            <a:endParaRPr kumimoji="0" lang="ko-KR" altLang="en-US" sz="1800" b="0" i="0" u="none" strike="noStrike" kern="1200" cap="none" spc="0" normalizeH="0" baseline="30000" noProof="0" dirty="0">
              <a:ln>
                <a:noFill/>
              </a:ln>
              <a:solidFill>
                <a:prstClr val="black"/>
              </a:solidFill>
              <a:effectLst/>
              <a:uLnTx/>
              <a:uFillTx/>
              <a:latin typeface="Calibri" panose="020F0502020204030204"/>
              <a:ea typeface="맑은 고딕" panose="020B0503020000020004" pitchFamily="50" charset="-127"/>
              <a:cs typeface="+mn-cs"/>
            </a:endParaRPr>
          </a:p>
        </p:txBody>
      </p:sp>
      <p:sp>
        <p:nvSpPr>
          <p:cNvPr id="6" name="TextBox 5">
            <a:extLst>
              <a:ext uri="{FF2B5EF4-FFF2-40B4-BE49-F238E27FC236}">
                <a16:creationId xmlns:a16="http://schemas.microsoft.com/office/drawing/2014/main" id="{6E91A4DD-8CCD-7E57-E496-8397E615E3E2}"/>
              </a:ext>
            </a:extLst>
          </p:cNvPr>
          <p:cNvSpPr txBox="1"/>
          <p:nvPr/>
        </p:nvSpPr>
        <p:spPr>
          <a:xfrm>
            <a:off x="1162541" y="1587574"/>
            <a:ext cx="872064" cy="338554"/>
          </a:xfrm>
          <a:prstGeom prst="rect">
            <a:avLst/>
          </a:prstGeom>
          <a:solidFill>
            <a:schemeClr val="bg1"/>
          </a:solidFill>
        </p:spPr>
        <p:txBody>
          <a:bodyPr wrap="square" rtlCol="0">
            <a:spAutoFit/>
          </a:bodyPr>
          <a:lstStyle/>
          <a:p>
            <a:r>
              <a:rPr lang="en-US" sz="1600" dirty="0"/>
              <a:t>Firm 1</a:t>
            </a:r>
          </a:p>
        </p:txBody>
      </p:sp>
      <p:sp>
        <p:nvSpPr>
          <p:cNvPr id="13" name="TextBox 12">
            <a:extLst>
              <a:ext uri="{FF2B5EF4-FFF2-40B4-BE49-F238E27FC236}">
                <a16:creationId xmlns:a16="http://schemas.microsoft.com/office/drawing/2014/main" id="{776419CD-5ACC-41A0-C493-715413466767}"/>
              </a:ext>
            </a:extLst>
          </p:cNvPr>
          <p:cNvSpPr txBox="1"/>
          <p:nvPr/>
        </p:nvSpPr>
        <p:spPr>
          <a:xfrm>
            <a:off x="3382434" y="1616099"/>
            <a:ext cx="872064" cy="338554"/>
          </a:xfrm>
          <a:prstGeom prst="rect">
            <a:avLst/>
          </a:prstGeom>
          <a:solidFill>
            <a:schemeClr val="bg1"/>
          </a:solidFill>
        </p:spPr>
        <p:txBody>
          <a:bodyPr wrap="square" rtlCol="0">
            <a:spAutoFit/>
          </a:bodyPr>
          <a:lstStyle/>
          <a:p>
            <a:r>
              <a:rPr lang="en-US" sz="1600" dirty="0"/>
              <a:t>Firm 2</a:t>
            </a:r>
          </a:p>
        </p:txBody>
      </p:sp>
      <p:sp>
        <p:nvSpPr>
          <p:cNvPr id="14" name="TextBox 13">
            <a:extLst>
              <a:ext uri="{FF2B5EF4-FFF2-40B4-BE49-F238E27FC236}">
                <a16:creationId xmlns:a16="http://schemas.microsoft.com/office/drawing/2014/main" id="{CE131B9D-7BAF-6745-AC43-8E03F7EE569A}"/>
              </a:ext>
            </a:extLst>
          </p:cNvPr>
          <p:cNvSpPr txBox="1"/>
          <p:nvPr/>
        </p:nvSpPr>
        <p:spPr>
          <a:xfrm>
            <a:off x="5863170" y="1498108"/>
            <a:ext cx="872064" cy="338554"/>
          </a:xfrm>
          <a:prstGeom prst="rect">
            <a:avLst/>
          </a:prstGeom>
          <a:solidFill>
            <a:schemeClr val="bg1"/>
          </a:solidFill>
        </p:spPr>
        <p:txBody>
          <a:bodyPr wrap="square" rtlCol="0">
            <a:spAutoFit/>
          </a:bodyPr>
          <a:lstStyle/>
          <a:p>
            <a:r>
              <a:rPr lang="en-US" sz="1600" dirty="0"/>
              <a:t>market</a:t>
            </a:r>
          </a:p>
        </p:txBody>
      </p:sp>
      <p:sp>
        <p:nvSpPr>
          <p:cNvPr id="15" name="TextBox 14">
            <a:extLst>
              <a:ext uri="{FF2B5EF4-FFF2-40B4-BE49-F238E27FC236}">
                <a16:creationId xmlns:a16="http://schemas.microsoft.com/office/drawing/2014/main" id="{00B767DB-57B7-6A78-FE9F-812A5C89769A}"/>
              </a:ext>
            </a:extLst>
          </p:cNvPr>
          <p:cNvSpPr txBox="1"/>
          <p:nvPr/>
        </p:nvSpPr>
        <p:spPr>
          <a:xfrm>
            <a:off x="7583130" y="-390437"/>
            <a:ext cx="4572000" cy="6740307"/>
          </a:xfrm>
          <a:prstGeom prst="rect">
            <a:avLst/>
          </a:prstGeom>
          <a:solidFill>
            <a:srgbClr val="FFFF00"/>
          </a:solidFill>
        </p:spPr>
        <p:txBody>
          <a:bodyPr wrap="square">
            <a:spAutoFit/>
          </a:bodyPr>
          <a:lstStyle/>
          <a:p>
            <a:r>
              <a:rPr lang="en-US" sz="1800" b="1" dirty="0"/>
              <a:t>(2) Market Based Policy 2: Tradable Pollution Permits</a:t>
            </a:r>
          </a:p>
          <a:p>
            <a:pPr marL="342900" indent="-342900">
              <a:buAutoNum type="arabicParenBoth"/>
            </a:pPr>
            <a:endParaRPr lang="en-US" dirty="0"/>
          </a:p>
          <a:p>
            <a:pPr marL="285750" indent="-285750">
              <a:buFontTx/>
              <a:buChar char="-"/>
            </a:pPr>
            <a:r>
              <a:rPr lang="en-US" dirty="0"/>
              <a:t>Gov’t , now, issues certificates of allowed emissions discharge as half of previous pollution level, or 85 of supply of pollution certificates.</a:t>
            </a:r>
          </a:p>
          <a:p>
            <a:pPr marL="285750" indent="-285750">
              <a:buFontTx/>
              <a:buChar char="-"/>
            </a:pPr>
            <a:r>
              <a:rPr lang="en-US" dirty="0"/>
              <a:t>Market equilibrium price, </a:t>
            </a:r>
            <a:r>
              <a:rPr kumimoji="0" lang="en-US" altLang="ko-KR" sz="1800" b="0"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rPr>
              <a:t>P</a:t>
            </a:r>
            <a:r>
              <a:rPr kumimoji="0" lang="en-US" altLang="ko-KR" sz="1800" b="0" i="0" u="none" strike="noStrike" kern="1200" cap="none" spc="0" normalizeH="0" baseline="30000" noProof="0" dirty="0">
                <a:ln>
                  <a:noFill/>
                </a:ln>
                <a:solidFill>
                  <a:srgbClr val="FF0000"/>
                </a:solidFill>
                <a:effectLst/>
                <a:uLnTx/>
                <a:uFillTx/>
                <a:latin typeface="Calibri" panose="020F0502020204030204"/>
                <a:ea typeface="맑은 고딕" panose="020B0503020000020004" pitchFamily="50" charset="-127"/>
                <a:cs typeface="+mn-cs"/>
              </a:rPr>
              <a:t>E</a:t>
            </a:r>
            <a:r>
              <a:rPr lang="en-US" dirty="0"/>
              <a:t> , will be determined by market demand with given supply.</a:t>
            </a:r>
          </a:p>
          <a:p>
            <a:pPr marL="285750" indent="-285750">
              <a:buFontTx/>
              <a:buChar char="-"/>
            </a:pPr>
            <a:r>
              <a:rPr lang="en-US" dirty="0"/>
              <a:t>Firm 1: Pollution Certificate price is cheaper than its marginal abatement cost, therefore, purchase the certificate to discharge. Or Emissions reduction level will be decreased, that is, it will discharge more that before  (by the amount indicated by     ) until the MAC is equal to </a:t>
            </a:r>
            <a:r>
              <a:rPr kumimoji="0" lang="en-US" altLang="ko-KR" sz="1800" b="0"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rPr>
              <a:t>P</a:t>
            </a:r>
            <a:r>
              <a:rPr kumimoji="0" lang="en-US" altLang="ko-KR" sz="1800" b="0" i="0" u="none" strike="noStrike" kern="1200" cap="none" spc="0" normalizeH="0" baseline="30000" noProof="0" dirty="0">
                <a:ln>
                  <a:noFill/>
                </a:ln>
                <a:solidFill>
                  <a:srgbClr val="FF0000"/>
                </a:solidFill>
                <a:effectLst/>
                <a:uLnTx/>
                <a:uFillTx/>
                <a:latin typeface="Calibri" panose="020F0502020204030204"/>
                <a:ea typeface="맑은 고딕" panose="020B0503020000020004" pitchFamily="50" charset="-127"/>
                <a:cs typeface="+mn-cs"/>
              </a:rPr>
              <a:t>E</a:t>
            </a:r>
            <a:r>
              <a:rPr lang="en-US" dirty="0"/>
              <a:t>.</a:t>
            </a:r>
          </a:p>
          <a:p>
            <a:pPr marL="285750" indent="-285750">
              <a:buFontTx/>
              <a:buChar char="-"/>
            </a:pPr>
            <a:r>
              <a:rPr lang="en-US" dirty="0"/>
              <a:t>Firm 2. Since Market certificate price is higher than its own MAC, by reducing additional pollution units     , it will be able to sell the un-used certificate at the market to get additional benefit until its MAC becomes equal to </a:t>
            </a:r>
            <a:r>
              <a:rPr kumimoji="0" lang="en-US" altLang="ko-KR" sz="1800" b="0"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rPr>
              <a:t>P</a:t>
            </a:r>
            <a:r>
              <a:rPr kumimoji="0" lang="en-US" altLang="ko-KR" sz="1800" b="0" i="0" u="none" strike="noStrike" kern="1200" cap="none" spc="0" normalizeH="0" baseline="30000" noProof="0" dirty="0">
                <a:ln>
                  <a:noFill/>
                </a:ln>
                <a:solidFill>
                  <a:srgbClr val="FF0000"/>
                </a:solidFill>
                <a:effectLst/>
                <a:uLnTx/>
                <a:uFillTx/>
                <a:latin typeface="Calibri" panose="020F0502020204030204"/>
                <a:ea typeface="맑은 고딕" panose="020B0503020000020004" pitchFamily="50" charset="-127"/>
                <a:cs typeface="+mn-cs"/>
              </a:rPr>
              <a:t>E</a:t>
            </a:r>
            <a:r>
              <a:rPr lang="en-US" dirty="0"/>
              <a:t>.</a:t>
            </a:r>
          </a:p>
          <a:p>
            <a:pPr marL="285750" indent="-285750">
              <a:buFontTx/>
              <a:buChar char="-"/>
            </a:pPr>
            <a:endParaRPr lang="en-US" sz="1800" dirty="0"/>
          </a:p>
        </p:txBody>
      </p:sp>
      <p:sp>
        <p:nvSpPr>
          <p:cNvPr id="16" name="Arrow: Right 15">
            <a:extLst>
              <a:ext uri="{FF2B5EF4-FFF2-40B4-BE49-F238E27FC236}">
                <a16:creationId xmlns:a16="http://schemas.microsoft.com/office/drawing/2014/main" id="{EF69D5CF-ED86-5BF7-097A-463C44F03F1E}"/>
              </a:ext>
            </a:extLst>
          </p:cNvPr>
          <p:cNvSpPr/>
          <p:nvPr/>
        </p:nvSpPr>
        <p:spPr>
          <a:xfrm>
            <a:off x="1097211" y="5138330"/>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9322629D-DCA8-A9D4-AC05-46BC6C8D5B60}"/>
              </a:ext>
            </a:extLst>
          </p:cNvPr>
          <p:cNvSpPr/>
          <p:nvPr/>
        </p:nvSpPr>
        <p:spPr>
          <a:xfrm rot="10800000">
            <a:off x="3386605" y="5115876"/>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3BD875A-C571-B625-D81D-BE3CF1FC503C}"/>
              </a:ext>
            </a:extLst>
          </p:cNvPr>
          <p:cNvSpPr/>
          <p:nvPr/>
        </p:nvSpPr>
        <p:spPr>
          <a:xfrm>
            <a:off x="6283962" y="4008120"/>
            <a:ext cx="104961" cy="1562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직선 화살표 연결선 28">
            <a:extLst>
              <a:ext uri="{FF2B5EF4-FFF2-40B4-BE49-F238E27FC236}">
                <a16:creationId xmlns:a16="http://schemas.microsoft.com/office/drawing/2014/main" id="{02420114-7E2B-DD36-3906-C1FC5E26B1C5}"/>
              </a:ext>
            </a:extLst>
          </p:cNvPr>
          <p:cNvCxnSpPr>
            <a:cxnSpLocks/>
          </p:cNvCxnSpPr>
          <p:nvPr/>
        </p:nvCxnSpPr>
        <p:spPr>
          <a:xfrm flipV="1">
            <a:off x="1162541" y="3935433"/>
            <a:ext cx="0" cy="114106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직선 화살표 연결선 28">
            <a:extLst>
              <a:ext uri="{FF2B5EF4-FFF2-40B4-BE49-F238E27FC236}">
                <a16:creationId xmlns:a16="http://schemas.microsoft.com/office/drawing/2014/main" id="{0AA44F53-586F-77FA-8624-98A9F6E18EAA}"/>
              </a:ext>
            </a:extLst>
          </p:cNvPr>
          <p:cNvCxnSpPr>
            <a:cxnSpLocks/>
          </p:cNvCxnSpPr>
          <p:nvPr/>
        </p:nvCxnSpPr>
        <p:spPr>
          <a:xfrm flipV="1">
            <a:off x="1223501" y="4117466"/>
            <a:ext cx="0" cy="94283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Arrow: Right 32">
            <a:extLst>
              <a:ext uri="{FF2B5EF4-FFF2-40B4-BE49-F238E27FC236}">
                <a16:creationId xmlns:a16="http://schemas.microsoft.com/office/drawing/2014/main" id="{AB969262-B580-00CA-BEDE-0AFB0AE87FE0}"/>
              </a:ext>
            </a:extLst>
          </p:cNvPr>
          <p:cNvSpPr/>
          <p:nvPr/>
        </p:nvSpPr>
        <p:spPr>
          <a:xfrm>
            <a:off x="11810931" y="3857213"/>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Right 36">
            <a:extLst>
              <a:ext uri="{FF2B5EF4-FFF2-40B4-BE49-F238E27FC236}">
                <a16:creationId xmlns:a16="http://schemas.microsoft.com/office/drawing/2014/main" id="{B8A7D7F3-942B-C6AA-DAD1-35177A155BA8}"/>
              </a:ext>
            </a:extLst>
          </p:cNvPr>
          <p:cNvSpPr/>
          <p:nvPr/>
        </p:nvSpPr>
        <p:spPr>
          <a:xfrm rot="10800000">
            <a:off x="10357916" y="4934961"/>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596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a:extLst>
              <a:ext uri="{FF2B5EF4-FFF2-40B4-BE49-F238E27FC236}">
                <a16:creationId xmlns:a16="http://schemas.microsoft.com/office/drawing/2014/main" id="{AF91EAEF-762E-1343-5444-363DB35C1D06}"/>
              </a:ext>
            </a:extLst>
          </p:cNvPr>
          <p:cNvPicPr>
            <a:picLocks noChangeAspect="1"/>
          </p:cNvPicPr>
          <p:nvPr/>
        </p:nvPicPr>
        <p:blipFill>
          <a:blip r:embed="rId2"/>
          <a:stretch>
            <a:fillRect/>
          </a:stretch>
        </p:blipFill>
        <p:spPr>
          <a:xfrm>
            <a:off x="352347" y="1512300"/>
            <a:ext cx="2492453" cy="4273666"/>
          </a:xfrm>
          <a:prstGeom prst="rect">
            <a:avLst/>
          </a:prstGeom>
        </p:spPr>
      </p:pic>
      <p:pic>
        <p:nvPicPr>
          <p:cNvPr id="4" name="그림 3">
            <a:extLst>
              <a:ext uri="{FF2B5EF4-FFF2-40B4-BE49-F238E27FC236}">
                <a16:creationId xmlns:a16="http://schemas.microsoft.com/office/drawing/2014/main" id="{6AC69551-576F-0342-FC04-BA29D345F551}"/>
              </a:ext>
            </a:extLst>
          </p:cNvPr>
          <p:cNvPicPr>
            <a:picLocks noChangeAspect="1"/>
          </p:cNvPicPr>
          <p:nvPr/>
        </p:nvPicPr>
        <p:blipFill>
          <a:blip r:embed="rId3"/>
          <a:stretch>
            <a:fillRect/>
          </a:stretch>
        </p:blipFill>
        <p:spPr>
          <a:xfrm>
            <a:off x="2155748" y="1512300"/>
            <a:ext cx="3017386" cy="4139543"/>
          </a:xfrm>
          <a:prstGeom prst="rect">
            <a:avLst/>
          </a:prstGeom>
        </p:spPr>
      </p:pic>
      <p:cxnSp>
        <p:nvCxnSpPr>
          <p:cNvPr id="5" name="직선 화살표 연결선 4">
            <a:extLst>
              <a:ext uri="{FF2B5EF4-FFF2-40B4-BE49-F238E27FC236}">
                <a16:creationId xmlns:a16="http://schemas.microsoft.com/office/drawing/2014/main" id="{31790600-AA5A-C77E-58C9-ABF24E1176DB}"/>
              </a:ext>
            </a:extLst>
          </p:cNvPr>
          <p:cNvCxnSpPr>
            <a:cxnSpLocks/>
          </p:cNvCxnSpPr>
          <p:nvPr/>
        </p:nvCxnSpPr>
        <p:spPr>
          <a:xfrm>
            <a:off x="5118430" y="5076500"/>
            <a:ext cx="734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직선 화살표 연결선 6">
            <a:extLst>
              <a:ext uri="{FF2B5EF4-FFF2-40B4-BE49-F238E27FC236}">
                <a16:creationId xmlns:a16="http://schemas.microsoft.com/office/drawing/2014/main" id="{8EE81458-F839-2909-4B28-E8FED76A95E1}"/>
              </a:ext>
            </a:extLst>
          </p:cNvPr>
          <p:cNvCxnSpPr>
            <a:cxnSpLocks/>
          </p:cNvCxnSpPr>
          <p:nvPr/>
        </p:nvCxnSpPr>
        <p:spPr>
          <a:xfrm>
            <a:off x="5851449" y="5127625"/>
            <a:ext cx="19462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 name="그림 7">
            <a:extLst>
              <a:ext uri="{FF2B5EF4-FFF2-40B4-BE49-F238E27FC236}">
                <a16:creationId xmlns:a16="http://schemas.microsoft.com/office/drawing/2014/main" id="{1E1BADB7-A4CF-D839-C008-FFFCE7CDE728}"/>
              </a:ext>
            </a:extLst>
          </p:cNvPr>
          <p:cNvPicPr>
            <a:picLocks noChangeAspect="1"/>
          </p:cNvPicPr>
          <p:nvPr/>
        </p:nvPicPr>
        <p:blipFill>
          <a:blip r:embed="rId4"/>
          <a:stretch>
            <a:fillRect/>
          </a:stretch>
        </p:blipFill>
        <p:spPr>
          <a:xfrm>
            <a:off x="4340814" y="1789692"/>
            <a:ext cx="4728191" cy="3718882"/>
          </a:xfrm>
          <a:prstGeom prst="rect">
            <a:avLst/>
          </a:prstGeom>
        </p:spPr>
      </p:pic>
      <p:sp>
        <p:nvSpPr>
          <p:cNvPr id="9" name="TextBox 8">
            <a:extLst>
              <a:ext uri="{FF2B5EF4-FFF2-40B4-BE49-F238E27FC236}">
                <a16:creationId xmlns:a16="http://schemas.microsoft.com/office/drawing/2014/main" id="{147372C6-811B-B071-7863-CE366B15FA70}"/>
              </a:ext>
            </a:extLst>
          </p:cNvPr>
          <p:cNvSpPr txBox="1"/>
          <p:nvPr/>
        </p:nvSpPr>
        <p:spPr>
          <a:xfrm>
            <a:off x="5851449" y="1467330"/>
            <a:ext cx="170603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ko-KR" altLang="en-US" sz="18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50" charset="-127"/>
                <a:cs typeface="+mn-cs"/>
              </a:rPr>
              <a:t>시장</a:t>
            </a:r>
          </a:p>
        </p:txBody>
      </p:sp>
      <p:cxnSp>
        <p:nvCxnSpPr>
          <p:cNvPr id="10" name="직선 연결선 9">
            <a:extLst>
              <a:ext uri="{FF2B5EF4-FFF2-40B4-BE49-F238E27FC236}">
                <a16:creationId xmlns:a16="http://schemas.microsoft.com/office/drawing/2014/main" id="{937F168E-B077-F235-CE56-9F87681A2BA4}"/>
              </a:ext>
            </a:extLst>
          </p:cNvPr>
          <p:cNvCxnSpPr>
            <a:cxnSpLocks/>
          </p:cNvCxnSpPr>
          <p:nvPr/>
        </p:nvCxnSpPr>
        <p:spPr>
          <a:xfrm flipV="1">
            <a:off x="315870" y="3466905"/>
            <a:ext cx="8623360" cy="17770"/>
          </a:xfrm>
          <a:prstGeom prst="line">
            <a:avLst/>
          </a:prstGeom>
          <a:ln w="15875">
            <a:solidFill>
              <a:srgbClr val="FFC000"/>
            </a:solidFill>
            <a:prstDash val="dash"/>
          </a:ln>
        </p:spPr>
        <p:style>
          <a:lnRef idx="1">
            <a:schemeClr val="accent1"/>
          </a:lnRef>
          <a:fillRef idx="0">
            <a:schemeClr val="accent1"/>
          </a:fillRef>
          <a:effectRef idx="0">
            <a:schemeClr val="accent1"/>
          </a:effectRef>
          <a:fontRef idx="minor">
            <a:schemeClr val="tx1"/>
          </a:fontRef>
        </p:style>
      </p:cxnSp>
      <p:grpSp>
        <p:nvGrpSpPr>
          <p:cNvPr id="21" name="그룹 20">
            <a:extLst>
              <a:ext uri="{FF2B5EF4-FFF2-40B4-BE49-F238E27FC236}">
                <a16:creationId xmlns:a16="http://schemas.microsoft.com/office/drawing/2014/main" id="{32D1CC92-9CEE-7E1C-B5A3-4DAEE161B5BC}"/>
              </a:ext>
            </a:extLst>
          </p:cNvPr>
          <p:cNvGrpSpPr/>
          <p:nvPr/>
        </p:nvGrpSpPr>
        <p:grpSpPr>
          <a:xfrm>
            <a:off x="5118430" y="2345045"/>
            <a:ext cx="2658203" cy="2684155"/>
            <a:chOff x="5118430" y="2345045"/>
            <a:chExt cx="2658203" cy="2684155"/>
          </a:xfrm>
        </p:grpSpPr>
        <p:cxnSp>
          <p:nvCxnSpPr>
            <p:cNvPr id="12" name="직선 연결선 11">
              <a:extLst>
                <a:ext uri="{FF2B5EF4-FFF2-40B4-BE49-F238E27FC236}">
                  <a16:creationId xmlns:a16="http://schemas.microsoft.com/office/drawing/2014/main" id="{04DEE7A5-16C1-C49A-7E37-E7F1B8D8DD65}"/>
                </a:ext>
              </a:extLst>
            </p:cNvPr>
            <p:cNvCxnSpPr>
              <a:cxnSpLocks/>
            </p:cNvCxnSpPr>
            <p:nvPr/>
          </p:nvCxnSpPr>
          <p:spPr>
            <a:xfrm>
              <a:off x="5118430" y="2345045"/>
              <a:ext cx="277283" cy="11301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a16="http://schemas.microsoft.com/office/drawing/2014/main" id="{86B46B36-8EC7-0A4B-FFA0-30F3ECF1A0CB}"/>
                </a:ext>
              </a:extLst>
            </p:cNvPr>
            <p:cNvCxnSpPr/>
            <p:nvPr/>
          </p:nvCxnSpPr>
          <p:spPr>
            <a:xfrm>
              <a:off x="5395713" y="3466905"/>
              <a:ext cx="2380920" cy="1562295"/>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22" name="직선 화살표 연결선 21">
            <a:extLst>
              <a:ext uri="{FF2B5EF4-FFF2-40B4-BE49-F238E27FC236}">
                <a16:creationId xmlns:a16="http://schemas.microsoft.com/office/drawing/2014/main" id="{BDEE63D7-A542-1F20-9F63-EF1707DF0D82}"/>
              </a:ext>
            </a:extLst>
          </p:cNvPr>
          <p:cNvCxnSpPr>
            <a:cxnSpLocks/>
          </p:cNvCxnSpPr>
          <p:nvPr/>
        </p:nvCxnSpPr>
        <p:spPr>
          <a:xfrm>
            <a:off x="5852076" y="5060300"/>
            <a:ext cx="734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F87C20A4-476E-CFC2-4433-16BB1E55B76F}"/>
              </a:ext>
            </a:extLst>
          </p:cNvPr>
          <p:cNvCxnSpPr/>
          <p:nvPr/>
        </p:nvCxnSpPr>
        <p:spPr>
          <a:xfrm flipV="1">
            <a:off x="6317847" y="1208616"/>
            <a:ext cx="0" cy="4881033"/>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BB3629A-28FA-ABF5-0996-1F7AE2292D2E}"/>
              </a:ext>
            </a:extLst>
          </p:cNvPr>
          <p:cNvSpPr txBox="1"/>
          <p:nvPr/>
        </p:nvSpPr>
        <p:spPr>
          <a:xfrm>
            <a:off x="6045200" y="5091401"/>
            <a:ext cx="73472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85</a:t>
            </a:r>
            <a:endParaRPr kumimoji="0" lang="ko-KR" altLang="en-US"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endParaRPr>
          </a:p>
        </p:txBody>
      </p:sp>
      <p:cxnSp>
        <p:nvCxnSpPr>
          <p:cNvPr id="26" name="직선 연결선 25">
            <a:extLst>
              <a:ext uri="{FF2B5EF4-FFF2-40B4-BE49-F238E27FC236}">
                <a16:creationId xmlns:a16="http://schemas.microsoft.com/office/drawing/2014/main" id="{B8501CA9-AE29-BB16-6891-04C4E4D396A2}"/>
              </a:ext>
            </a:extLst>
          </p:cNvPr>
          <p:cNvCxnSpPr>
            <a:cxnSpLocks/>
          </p:cNvCxnSpPr>
          <p:nvPr/>
        </p:nvCxnSpPr>
        <p:spPr>
          <a:xfrm flipV="1">
            <a:off x="762981" y="4085808"/>
            <a:ext cx="5554866" cy="31658"/>
          </a:xfrm>
          <a:prstGeom prst="line">
            <a:avLst/>
          </a:prstGeom>
          <a:ln w="15875">
            <a:solidFill>
              <a:srgbClr val="FFC000"/>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8" name="직선 화살표 연결선 27">
            <a:extLst>
              <a:ext uri="{FF2B5EF4-FFF2-40B4-BE49-F238E27FC236}">
                <a16:creationId xmlns:a16="http://schemas.microsoft.com/office/drawing/2014/main" id="{FD784BEF-1966-2FBB-BFDE-908CC11DD54A}"/>
              </a:ext>
            </a:extLst>
          </p:cNvPr>
          <p:cNvCxnSpPr/>
          <p:nvPr/>
        </p:nvCxnSpPr>
        <p:spPr>
          <a:xfrm flipV="1">
            <a:off x="1130300" y="3802714"/>
            <a:ext cx="0" cy="122648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직선 화살표 연결선 28">
            <a:extLst>
              <a:ext uri="{FF2B5EF4-FFF2-40B4-BE49-F238E27FC236}">
                <a16:creationId xmlns:a16="http://schemas.microsoft.com/office/drawing/2014/main" id="{A212FD7B-72ED-66DF-21C9-411C1DD6D20B}"/>
              </a:ext>
            </a:extLst>
          </p:cNvPr>
          <p:cNvCxnSpPr>
            <a:cxnSpLocks/>
          </p:cNvCxnSpPr>
          <p:nvPr/>
        </p:nvCxnSpPr>
        <p:spPr>
          <a:xfrm flipV="1">
            <a:off x="3550708" y="4211821"/>
            <a:ext cx="0" cy="84847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자유형: 도형 30">
            <a:extLst>
              <a:ext uri="{FF2B5EF4-FFF2-40B4-BE49-F238E27FC236}">
                <a16:creationId xmlns:a16="http://schemas.microsoft.com/office/drawing/2014/main" id="{0C2E1067-04E2-21DE-C100-4B18C23C2CDE}"/>
              </a:ext>
            </a:extLst>
          </p:cNvPr>
          <p:cNvSpPr/>
          <p:nvPr/>
        </p:nvSpPr>
        <p:spPr>
          <a:xfrm>
            <a:off x="1097714" y="3742797"/>
            <a:ext cx="137932" cy="1330833"/>
          </a:xfrm>
          <a:custGeom>
            <a:avLst/>
            <a:gdLst>
              <a:gd name="connsiteX0" fmla="*/ 0 w 105834"/>
              <a:gd name="connsiteY0" fmla="*/ 1335616 h 1335616"/>
              <a:gd name="connsiteX1" fmla="*/ 2117 w 105834"/>
              <a:gd name="connsiteY1" fmla="*/ 0 h 1335616"/>
              <a:gd name="connsiteX2" fmla="*/ 93134 w 105834"/>
              <a:gd name="connsiteY2" fmla="*/ 370416 h 1335616"/>
              <a:gd name="connsiteX3" fmla="*/ 105834 w 105834"/>
              <a:gd name="connsiteY3" fmla="*/ 1331383 h 1335616"/>
              <a:gd name="connsiteX4" fmla="*/ 0 w 105834"/>
              <a:gd name="connsiteY4" fmla="*/ 1335616 h 1335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34" h="1335616">
                <a:moveTo>
                  <a:pt x="0" y="1335616"/>
                </a:moveTo>
                <a:cubicBezTo>
                  <a:pt x="706" y="890411"/>
                  <a:pt x="1411" y="445205"/>
                  <a:pt x="2117" y="0"/>
                </a:cubicBezTo>
                <a:lnTo>
                  <a:pt x="93134" y="370416"/>
                </a:lnTo>
                <a:lnTo>
                  <a:pt x="105834" y="1331383"/>
                </a:lnTo>
                <a:lnTo>
                  <a:pt x="0" y="1335616"/>
                </a:ln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50" charset="-127"/>
              <a:cs typeface="+mn-cs"/>
            </a:endParaRPr>
          </a:p>
        </p:txBody>
      </p:sp>
      <p:cxnSp>
        <p:nvCxnSpPr>
          <p:cNvPr id="34" name="직선 화살표 연결선 33">
            <a:extLst>
              <a:ext uri="{FF2B5EF4-FFF2-40B4-BE49-F238E27FC236}">
                <a16:creationId xmlns:a16="http://schemas.microsoft.com/office/drawing/2014/main" id="{BB8C4B9B-7701-82D4-F79C-8604132F3D79}"/>
              </a:ext>
            </a:extLst>
          </p:cNvPr>
          <p:cNvCxnSpPr/>
          <p:nvPr/>
        </p:nvCxnSpPr>
        <p:spPr>
          <a:xfrm flipV="1">
            <a:off x="3197225" y="4085808"/>
            <a:ext cx="0" cy="943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직선 화살표 연결선 35">
            <a:extLst>
              <a:ext uri="{FF2B5EF4-FFF2-40B4-BE49-F238E27FC236}">
                <a16:creationId xmlns:a16="http://schemas.microsoft.com/office/drawing/2014/main" id="{5DE7B603-AD2B-1A50-31EB-E9B6F46C289B}"/>
              </a:ext>
            </a:extLst>
          </p:cNvPr>
          <p:cNvCxnSpPr>
            <a:cxnSpLocks/>
          </p:cNvCxnSpPr>
          <p:nvPr/>
        </p:nvCxnSpPr>
        <p:spPr>
          <a:xfrm flipV="1">
            <a:off x="3490383" y="4164364"/>
            <a:ext cx="0" cy="89593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직선 화살표 연결선 38">
            <a:extLst>
              <a:ext uri="{FF2B5EF4-FFF2-40B4-BE49-F238E27FC236}">
                <a16:creationId xmlns:a16="http://schemas.microsoft.com/office/drawing/2014/main" id="{C7944B9E-E720-4960-30BF-37EBD83CBFCC}"/>
              </a:ext>
            </a:extLst>
          </p:cNvPr>
          <p:cNvCxnSpPr>
            <a:cxnSpLocks/>
          </p:cNvCxnSpPr>
          <p:nvPr/>
        </p:nvCxnSpPr>
        <p:spPr>
          <a:xfrm flipV="1">
            <a:off x="3430058" y="4102008"/>
            <a:ext cx="0" cy="9744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직선 화살표 연결선 42">
            <a:extLst>
              <a:ext uri="{FF2B5EF4-FFF2-40B4-BE49-F238E27FC236}">
                <a16:creationId xmlns:a16="http://schemas.microsoft.com/office/drawing/2014/main" id="{2930DDCF-C12F-3898-EA0E-B1D4A366A96D}"/>
              </a:ext>
            </a:extLst>
          </p:cNvPr>
          <p:cNvCxnSpPr/>
          <p:nvPr/>
        </p:nvCxnSpPr>
        <p:spPr>
          <a:xfrm flipH="1">
            <a:off x="3382434" y="5205346"/>
            <a:ext cx="1989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직선 화살표 연결선 44">
            <a:extLst>
              <a:ext uri="{FF2B5EF4-FFF2-40B4-BE49-F238E27FC236}">
                <a16:creationId xmlns:a16="http://schemas.microsoft.com/office/drawing/2014/main" id="{7CDED3DF-839C-061E-BEE7-43A93B5D5957}"/>
              </a:ext>
            </a:extLst>
          </p:cNvPr>
          <p:cNvCxnSpPr/>
          <p:nvPr/>
        </p:nvCxnSpPr>
        <p:spPr>
          <a:xfrm>
            <a:off x="1080070" y="5127625"/>
            <a:ext cx="155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21729FF-BA8C-812B-EEF3-275CE2BCCA62}"/>
              </a:ext>
            </a:extLst>
          </p:cNvPr>
          <p:cNvSpPr txBox="1"/>
          <p:nvPr/>
        </p:nvSpPr>
        <p:spPr>
          <a:xfrm>
            <a:off x="6045200" y="588433"/>
            <a:ext cx="87206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(2)</a:t>
            </a:r>
            <a:endParaRPr kumimoji="0" lang="ko-KR" altLang="en-US"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endParaRPr>
          </a:p>
        </p:txBody>
      </p:sp>
      <p:sp>
        <p:nvSpPr>
          <p:cNvPr id="6" name="Freeform: Shape 5">
            <a:extLst>
              <a:ext uri="{FF2B5EF4-FFF2-40B4-BE49-F238E27FC236}">
                <a16:creationId xmlns:a16="http://schemas.microsoft.com/office/drawing/2014/main" id="{74ECFE78-EC3B-A51B-3137-8F20EA17B11E}"/>
              </a:ext>
            </a:extLst>
          </p:cNvPr>
          <p:cNvSpPr/>
          <p:nvPr/>
        </p:nvSpPr>
        <p:spPr>
          <a:xfrm>
            <a:off x="3423920" y="4130040"/>
            <a:ext cx="142240" cy="934720"/>
          </a:xfrm>
          <a:custGeom>
            <a:avLst/>
            <a:gdLst>
              <a:gd name="connsiteX0" fmla="*/ 5080 w 142240"/>
              <a:gd name="connsiteY0" fmla="*/ 0 h 934720"/>
              <a:gd name="connsiteX1" fmla="*/ 142240 w 142240"/>
              <a:gd name="connsiteY1" fmla="*/ 116840 h 934720"/>
              <a:gd name="connsiteX2" fmla="*/ 132080 w 142240"/>
              <a:gd name="connsiteY2" fmla="*/ 934720 h 934720"/>
              <a:gd name="connsiteX3" fmla="*/ 0 w 142240"/>
              <a:gd name="connsiteY3" fmla="*/ 929640 h 934720"/>
              <a:gd name="connsiteX4" fmla="*/ 5080 w 142240"/>
              <a:gd name="connsiteY4" fmla="*/ 0 h 934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40" h="934720">
                <a:moveTo>
                  <a:pt x="5080" y="0"/>
                </a:moveTo>
                <a:lnTo>
                  <a:pt x="142240" y="116840"/>
                </a:lnTo>
                <a:lnTo>
                  <a:pt x="132080" y="934720"/>
                </a:lnTo>
                <a:lnTo>
                  <a:pt x="0" y="929640"/>
                </a:lnTo>
                <a:cubicBezTo>
                  <a:pt x="1693" y="619760"/>
                  <a:pt x="3387" y="309880"/>
                  <a:pt x="5080" y="0"/>
                </a:cubicBez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3263DEF-4113-10B1-9CB6-6F0D68F5A470}"/>
              </a:ext>
            </a:extLst>
          </p:cNvPr>
          <p:cNvSpPr txBox="1"/>
          <p:nvPr/>
        </p:nvSpPr>
        <p:spPr>
          <a:xfrm>
            <a:off x="1162541" y="1587574"/>
            <a:ext cx="872064" cy="338554"/>
          </a:xfrm>
          <a:prstGeom prst="rect">
            <a:avLst/>
          </a:prstGeom>
          <a:solidFill>
            <a:schemeClr val="bg1"/>
          </a:solidFill>
        </p:spPr>
        <p:txBody>
          <a:bodyPr wrap="square" rtlCol="0">
            <a:spAutoFit/>
          </a:bodyPr>
          <a:lstStyle/>
          <a:p>
            <a:r>
              <a:rPr lang="en-US" sz="1600" dirty="0"/>
              <a:t>Firm 1</a:t>
            </a:r>
          </a:p>
        </p:txBody>
      </p:sp>
      <p:sp>
        <p:nvSpPr>
          <p:cNvPr id="13" name="TextBox 12">
            <a:extLst>
              <a:ext uri="{FF2B5EF4-FFF2-40B4-BE49-F238E27FC236}">
                <a16:creationId xmlns:a16="http://schemas.microsoft.com/office/drawing/2014/main" id="{F15427B5-D6B7-65EF-B6F0-CA647F238AA3}"/>
              </a:ext>
            </a:extLst>
          </p:cNvPr>
          <p:cNvSpPr txBox="1"/>
          <p:nvPr/>
        </p:nvSpPr>
        <p:spPr>
          <a:xfrm>
            <a:off x="3382434" y="1616099"/>
            <a:ext cx="872064" cy="338554"/>
          </a:xfrm>
          <a:prstGeom prst="rect">
            <a:avLst/>
          </a:prstGeom>
          <a:solidFill>
            <a:schemeClr val="bg1"/>
          </a:solidFill>
        </p:spPr>
        <p:txBody>
          <a:bodyPr wrap="square" rtlCol="0">
            <a:spAutoFit/>
          </a:bodyPr>
          <a:lstStyle/>
          <a:p>
            <a:r>
              <a:rPr lang="en-US" sz="1600" dirty="0"/>
              <a:t>Firm 2</a:t>
            </a:r>
          </a:p>
        </p:txBody>
      </p:sp>
      <p:sp>
        <p:nvSpPr>
          <p:cNvPr id="14" name="TextBox 13">
            <a:extLst>
              <a:ext uri="{FF2B5EF4-FFF2-40B4-BE49-F238E27FC236}">
                <a16:creationId xmlns:a16="http://schemas.microsoft.com/office/drawing/2014/main" id="{D091DC35-8EAD-76F1-B69C-C6D8662CD7EE}"/>
              </a:ext>
            </a:extLst>
          </p:cNvPr>
          <p:cNvSpPr txBox="1"/>
          <p:nvPr/>
        </p:nvSpPr>
        <p:spPr>
          <a:xfrm>
            <a:off x="5863170" y="1498108"/>
            <a:ext cx="872064" cy="338554"/>
          </a:xfrm>
          <a:prstGeom prst="rect">
            <a:avLst/>
          </a:prstGeom>
          <a:solidFill>
            <a:schemeClr val="bg1"/>
          </a:solidFill>
        </p:spPr>
        <p:txBody>
          <a:bodyPr wrap="square" rtlCol="0">
            <a:spAutoFit/>
          </a:bodyPr>
          <a:lstStyle/>
          <a:p>
            <a:r>
              <a:rPr lang="en-US" sz="1600" dirty="0"/>
              <a:t>market</a:t>
            </a:r>
          </a:p>
        </p:txBody>
      </p:sp>
      <p:sp>
        <p:nvSpPr>
          <p:cNvPr id="15" name="TextBox 14">
            <a:extLst>
              <a:ext uri="{FF2B5EF4-FFF2-40B4-BE49-F238E27FC236}">
                <a16:creationId xmlns:a16="http://schemas.microsoft.com/office/drawing/2014/main" id="{DE64C459-53B3-946C-6C57-9D2D858967BA}"/>
              </a:ext>
            </a:extLst>
          </p:cNvPr>
          <p:cNvSpPr txBox="1"/>
          <p:nvPr/>
        </p:nvSpPr>
        <p:spPr>
          <a:xfrm>
            <a:off x="-1004144" y="3750156"/>
            <a:ext cx="1883989"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Market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ko-KR" dirty="0">
                <a:solidFill>
                  <a:prstClr val="black"/>
                </a:solidFill>
                <a:latin typeface="Calibri" panose="020F0502020204030204"/>
                <a:ea typeface="맑은 고딕" panose="020B0503020000020004" pitchFamily="50" charset="-127"/>
              </a:rPr>
              <a:t>Equilibrium price of pollution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a:t>
            </a:r>
            <a:r>
              <a:rPr kumimoji="0" lang="en-US" altLang="ko-KR" sz="1800" b="0"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rPr>
              <a:t>P</a:t>
            </a:r>
            <a:r>
              <a:rPr kumimoji="0" lang="en-US" altLang="ko-KR" sz="1800" b="0" i="0" u="none" strike="noStrike" kern="1200" cap="none" spc="0" normalizeH="0" baseline="30000" noProof="0" dirty="0">
                <a:ln>
                  <a:noFill/>
                </a:ln>
                <a:solidFill>
                  <a:srgbClr val="FF0000"/>
                </a:solidFill>
                <a:effectLst/>
                <a:uLnTx/>
                <a:uFillTx/>
                <a:latin typeface="Calibri" panose="020F0502020204030204"/>
                <a:ea typeface="맑은 고딕" panose="020B0503020000020004" pitchFamily="50" charset="-127"/>
                <a:cs typeface="+mn-cs"/>
              </a:rPr>
              <a:t>E</a:t>
            </a:r>
            <a:r>
              <a:rPr kumimoji="0" lang="en-US" altLang="ko-KR" sz="18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50" charset="-127"/>
                <a:cs typeface="+mn-cs"/>
              </a:rPr>
              <a:t>)</a:t>
            </a:r>
            <a:endParaRPr kumimoji="0" lang="ko-KR" altLang="en-US" sz="1800" b="0" i="0" u="none" strike="noStrike" kern="1200" cap="none" spc="0" normalizeH="0" baseline="30000" noProof="0" dirty="0">
              <a:ln>
                <a:noFill/>
              </a:ln>
              <a:solidFill>
                <a:prstClr val="black"/>
              </a:solidFill>
              <a:effectLst/>
              <a:uLnTx/>
              <a:uFillTx/>
              <a:latin typeface="Calibri" panose="020F0502020204030204"/>
              <a:ea typeface="맑은 고딕" panose="020B0503020000020004" pitchFamily="50" charset="-127"/>
              <a:cs typeface="+mn-cs"/>
            </a:endParaRPr>
          </a:p>
        </p:txBody>
      </p:sp>
      <p:sp>
        <p:nvSpPr>
          <p:cNvPr id="16" name="자유형: 도형 30">
            <a:extLst>
              <a:ext uri="{FF2B5EF4-FFF2-40B4-BE49-F238E27FC236}">
                <a16:creationId xmlns:a16="http://schemas.microsoft.com/office/drawing/2014/main" id="{8F3BF379-487B-6D80-46F2-138B37F618DA}"/>
              </a:ext>
            </a:extLst>
          </p:cNvPr>
          <p:cNvSpPr/>
          <p:nvPr/>
        </p:nvSpPr>
        <p:spPr>
          <a:xfrm>
            <a:off x="1062146" y="5650217"/>
            <a:ext cx="137932" cy="1330833"/>
          </a:xfrm>
          <a:custGeom>
            <a:avLst/>
            <a:gdLst>
              <a:gd name="connsiteX0" fmla="*/ 0 w 105834"/>
              <a:gd name="connsiteY0" fmla="*/ 1335616 h 1335616"/>
              <a:gd name="connsiteX1" fmla="*/ 2117 w 105834"/>
              <a:gd name="connsiteY1" fmla="*/ 0 h 1335616"/>
              <a:gd name="connsiteX2" fmla="*/ 93134 w 105834"/>
              <a:gd name="connsiteY2" fmla="*/ 370416 h 1335616"/>
              <a:gd name="connsiteX3" fmla="*/ 105834 w 105834"/>
              <a:gd name="connsiteY3" fmla="*/ 1331383 h 1335616"/>
              <a:gd name="connsiteX4" fmla="*/ 0 w 105834"/>
              <a:gd name="connsiteY4" fmla="*/ 1335616 h 1335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34" h="1335616">
                <a:moveTo>
                  <a:pt x="0" y="1335616"/>
                </a:moveTo>
                <a:cubicBezTo>
                  <a:pt x="706" y="890411"/>
                  <a:pt x="1411" y="445205"/>
                  <a:pt x="2117" y="0"/>
                </a:cubicBezTo>
                <a:lnTo>
                  <a:pt x="93134" y="370416"/>
                </a:lnTo>
                <a:lnTo>
                  <a:pt x="105834" y="1331383"/>
                </a:lnTo>
                <a:lnTo>
                  <a:pt x="0" y="1335616"/>
                </a:ln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50" charset="-127"/>
              <a:cs typeface="+mn-cs"/>
            </a:endParaRPr>
          </a:p>
        </p:txBody>
      </p:sp>
      <p:sp>
        <p:nvSpPr>
          <p:cNvPr id="17" name="Freeform: Shape 16">
            <a:extLst>
              <a:ext uri="{FF2B5EF4-FFF2-40B4-BE49-F238E27FC236}">
                <a16:creationId xmlns:a16="http://schemas.microsoft.com/office/drawing/2014/main" id="{ABDEA429-0FE1-7DDF-118E-FFFCAC3E1CBC}"/>
              </a:ext>
            </a:extLst>
          </p:cNvPr>
          <p:cNvSpPr/>
          <p:nvPr/>
        </p:nvSpPr>
        <p:spPr>
          <a:xfrm>
            <a:off x="3479588" y="6070876"/>
            <a:ext cx="142240" cy="934720"/>
          </a:xfrm>
          <a:custGeom>
            <a:avLst/>
            <a:gdLst>
              <a:gd name="connsiteX0" fmla="*/ 5080 w 142240"/>
              <a:gd name="connsiteY0" fmla="*/ 0 h 934720"/>
              <a:gd name="connsiteX1" fmla="*/ 142240 w 142240"/>
              <a:gd name="connsiteY1" fmla="*/ 116840 h 934720"/>
              <a:gd name="connsiteX2" fmla="*/ 132080 w 142240"/>
              <a:gd name="connsiteY2" fmla="*/ 934720 h 934720"/>
              <a:gd name="connsiteX3" fmla="*/ 0 w 142240"/>
              <a:gd name="connsiteY3" fmla="*/ 929640 h 934720"/>
              <a:gd name="connsiteX4" fmla="*/ 5080 w 142240"/>
              <a:gd name="connsiteY4" fmla="*/ 0 h 934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40" h="934720">
                <a:moveTo>
                  <a:pt x="5080" y="0"/>
                </a:moveTo>
                <a:lnTo>
                  <a:pt x="142240" y="116840"/>
                </a:lnTo>
                <a:lnTo>
                  <a:pt x="132080" y="934720"/>
                </a:lnTo>
                <a:lnTo>
                  <a:pt x="0" y="929640"/>
                </a:lnTo>
                <a:cubicBezTo>
                  <a:pt x="1693" y="619760"/>
                  <a:pt x="3387" y="309880"/>
                  <a:pt x="5080" y="0"/>
                </a:cubicBez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47371D2D-A181-0E2B-FBFD-E028D92709C4}"/>
              </a:ext>
            </a:extLst>
          </p:cNvPr>
          <p:cNvSpPr txBox="1"/>
          <p:nvPr/>
        </p:nvSpPr>
        <p:spPr>
          <a:xfrm>
            <a:off x="1383455" y="5755642"/>
            <a:ext cx="1771225" cy="1754326"/>
          </a:xfrm>
          <a:prstGeom prst="rect">
            <a:avLst/>
          </a:prstGeom>
          <a:solidFill>
            <a:srgbClr val="FFC000"/>
          </a:solidFill>
        </p:spPr>
        <p:txBody>
          <a:bodyPr wrap="square" rtlCol="0">
            <a:spAutoFit/>
          </a:bodyPr>
          <a:lstStyle/>
          <a:p>
            <a:r>
              <a:rPr lang="en-US" dirty="0"/>
              <a:t>Avoided cost</a:t>
            </a:r>
          </a:p>
          <a:p>
            <a:r>
              <a:rPr lang="en-US" dirty="0"/>
              <a:t>Or</a:t>
            </a:r>
          </a:p>
          <a:p>
            <a:r>
              <a:rPr lang="en-US" dirty="0">
                <a:solidFill>
                  <a:srgbClr val="FF0000"/>
                </a:solidFill>
              </a:rPr>
              <a:t>Additional Benefit</a:t>
            </a:r>
            <a:r>
              <a:rPr lang="en-US" dirty="0"/>
              <a:t> of not paying for cost of reduction</a:t>
            </a:r>
          </a:p>
        </p:txBody>
      </p:sp>
      <p:sp>
        <p:nvSpPr>
          <p:cNvPr id="19" name="TextBox 18">
            <a:extLst>
              <a:ext uri="{FF2B5EF4-FFF2-40B4-BE49-F238E27FC236}">
                <a16:creationId xmlns:a16="http://schemas.microsoft.com/office/drawing/2014/main" id="{4F64D815-1E27-43F3-71A8-111B47E4B690}"/>
              </a:ext>
            </a:extLst>
          </p:cNvPr>
          <p:cNvSpPr txBox="1"/>
          <p:nvPr/>
        </p:nvSpPr>
        <p:spPr>
          <a:xfrm>
            <a:off x="3850651" y="5747429"/>
            <a:ext cx="1771225" cy="646331"/>
          </a:xfrm>
          <a:prstGeom prst="rect">
            <a:avLst/>
          </a:prstGeom>
          <a:solidFill>
            <a:srgbClr val="FFC000"/>
          </a:solidFill>
        </p:spPr>
        <p:txBody>
          <a:bodyPr wrap="square" rtlCol="0">
            <a:spAutoFit/>
          </a:bodyPr>
          <a:lstStyle/>
          <a:p>
            <a:r>
              <a:rPr lang="en-US" dirty="0">
                <a:solidFill>
                  <a:srgbClr val="FF0000"/>
                </a:solidFill>
              </a:rPr>
              <a:t>Additional cost </a:t>
            </a:r>
            <a:r>
              <a:rPr lang="en-US" dirty="0"/>
              <a:t>to reduce </a:t>
            </a:r>
          </a:p>
        </p:txBody>
      </p:sp>
      <p:sp>
        <p:nvSpPr>
          <p:cNvPr id="23" name="Arrow: Right 22">
            <a:extLst>
              <a:ext uri="{FF2B5EF4-FFF2-40B4-BE49-F238E27FC236}">
                <a16:creationId xmlns:a16="http://schemas.microsoft.com/office/drawing/2014/main" id="{96B2DC48-085A-3E62-AC14-6AD99253D6B0}"/>
              </a:ext>
            </a:extLst>
          </p:cNvPr>
          <p:cNvSpPr/>
          <p:nvPr/>
        </p:nvSpPr>
        <p:spPr>
          <a:xfrm>
            <a:off x="1097211" y="5138330"/>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2F37DF51-DA6A-0D17-4D27-71878FEF926B}"/>
              </a:ext>
            </a:extLst>
          </p:cNvPr>
          <p:cNvSpPr/>
          <p:nvPr/>
        </p:nvSpPr>
        <p:spPr>
          <a:xfrm rot="10800000">
            <a:off x="3386605" y="5115876"/>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F5300E7-63EE-7FE0-AB92-9EC5D1618A58}"/>
              </a:ext>
            </a:extLst>
          </p:cNvPr>
          <p:cNvSpPr txBox="1"/>
          <p:nvPr/>
        </p:nvSpPr>
        <p:spPr>
          <a:xfrm>
            <a:off x="6136640" y="5785966"/>
            <a:ext cx="3362960" cy="1200329"/>
          </a:xfrm>
          <a:prstGeom prst="rect">
            <a:avLst/>
          </a:prstGeom>
          <a:solidFill>
            <a:srgbClr val="FFFF00"/>
          </a:solidFill>
        </p:spPr>
        <p:txBody>
          <a:bodyPr wrap="square" rtlCol="0">
            <a:spAutoFit/>
          </a:bodyPr>
          <a:lstStyle/>
          <a:p>
            <a:r>
              <a:rPr lang="en-US" dirty="0"/>
              <a:t>It is easy to see that the area for additional benefit </a:t>
            </a:r>
          </a:p>
          <a:p>
            <a:r>
              <a:rPr lang="en-US" dirty="0"/>
              <a:t>is bigger than that of </a:t>
            </a:r>
          </a:p>
          <a:p>
            <a:r>
              <a:rPr lang="en-US" dirty="0"/>
              <a:t>additional cost</a:t>
            </a:r>
          </a:p>
        </p:txBody>
      </p:sp>
      <p:sp>
        <p:nvSpPr>
          <p:cNvPr id="32" name="자유형: 도형 30">
            <a:extLst>
              <a:ext uri="{FF2B5EF4-FFF2-40B4-BE49-F238E27FC236}">
                <a16:creationId xmlns:a16="http://schemas.microsoft.com/office/drawing/2014/main" id="{3F09A57B-72D6-0331-43B3-436D2F33C825}"/>
              </a:ext>
            </a:extLst>
          </p:cNvPr>
          <p:cNvSpPr/>
          <p:nvPr/>
        </p:nvSpPr>
        <p:spPr>
          <a:xfrm>
            <a:off x="9272686" y="5127625"/>
            <a:ext cx="137932" cy="1330833"/>
          </a:xfrm>
          <a:custGeom>
            <a:avLst/>
            <a:gdLst>
              <a:gd name="connsiteX0" fmla="*/ 0 w 105834"/>
              <a:gd name="connsiteY0" fmla="*/ 1335616 h 1335616"/>
              <a:gd name="connsiteX1" fmla="*/ 2117 w 105834"/>
              <a:gd name="connsiteY1" fmla="*/ 0 h 1335616"/>
              <a:gd name="connsiteX2" fmla="*/ 93134 w 105834"/>
              <a:gd name="connsiteY2" fmla="*/ 370416 h 1335616"/>
              <a:gd name="connsiteX3" fmla="*/ 105834 w 105834"/>
              <a:gd name="connsiteY3" fmla="*/ 1331383 h 1335616"/>
              <a:gd name="connsiteX4" fmla="*/ 0 w 105834"/>
              <a:gd name="connsiteY4" fmla="*/ 1335616 h 1335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34" h="1335616">
                <a:moveTo>
                  <a:pt x="0" y="1335616"/>
                </a:moveTo>
                <a:cubicBezTo>
                  <a:pt x="706" y="890411"/>
                  <a:pt x="1411" y="445205"/>
                  <a:pt x="2117" y="0"/>
                </a:cubicBezTo>
                <a:lnTo>
                  <a:pt x="93134" y="370416"/>
                </a:lnTo>
                <a:lnTo>
                  <a:pt x="105834" y="1331383"/>
                </a:lnTo>
                <a:lnTo>
                  <a:pt x="0" y="1335616"/>
                </a:ln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50" charset="-127"/>
              <a:cs typeface="+mn-cs"/>
            </a:endParaRPr>
          </a:p>
        </p:txBody>
      </p:sp>
      <p:sp>
        <p:nvSpPr>
          <p:cNvPr id="33" name="Freeform: Shape 32">
            <a:extLst>
              <a:ext uri="{FF2B5EF4-FFF2-40B4-BE49-F238E27FC236}">
                <a16:creationId xmlns:a16="http://schemas.microsoft.com/office/drawing/2014/main" id="{FC6AA920-3104-6C93-0C12-B399A2E8BE5B}"/>
              </a:ext>
            </a:extLst>
          </p:cNvPr>
          <p:cNvSpPr/>
          <p:nvPr/>
        </p:nvSpPr>
        <p:spPr>
          <a:xfrm>
            <a:off x="9470544" y="5523738"/>
            <a:ext cx="142240" cy="934720"/>
          </a:xfrm>
          <a:custGeom>
            <a:avLst/>
            <a:gdLst>
              <a:gd name="connsiteX0" fmla="*/ 5080 w 142240"/>
              <a:gd name="connsiteY0" fmla="*/ 0 h 934720"/>
              <a:gd name="connsiteX1" fmla="*/ 142240 w 142240"/>
              <a:gd name="connsiteY1" fmla="*/ 116840 h 934720"/>
              <a:gd name="connsiteX2" fmla="*/ 132080 w 142240"/>
              <a:gd name="connsiteY2" fmla="*/ 934720 h 934720"/>
              <a:gd name="connsiteX3" fmla="*/ 0 w 142240"/>
              <a:gd name="connsiteY3" fmla="*/ 929640 h 934720"/>
              <a:gd name="connsiteX4" fmla="*/ 5080 w 142240"/>
              <a:gd name="connsiteY4" fmla="*/ 0 h 934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40" h="934720">
                <a:moveTo>
                  <a:pt x="5080" y="0"/>
                </a:moveTo>
                <a:lnTo>
                  <a:pt x="142240" y="116840"/>
                </a:lnTo>
                <a:lnTo>
                  <a:pt x="132080" y="934720"/>
                </a:lnTo>
                <a:lnTo>
                  <a:pt x="0" y="929640"/>
                </a:lnTo>
                <a:cubicBezTo>
                  <a:pt x="1693" y="619760"/>
                  <a:pt x="3387" y="309880"/>
                  <a:pt x="5080" y="0"/>
                </a:cubicBez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9EF00565-AE2D-B894-EF0F-C6A4A77030A8}"/>
              </a:ext>
            </a:extLst>
          </p:cNvPr>
          <p:cNvSpPr/>
          <p:nvPr/>
        </p:nvSpPr>
        <p:spPr>
          <a:xfrm>
            <a:off x="6109518" y="6089649"/>
            <a:ext cx="1972336" cy="322362"/>
          </a:xfrm>
          <a:prstGeom prst="round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7096D871-64F9-2334-77C2-C25DA6E5C8FE}"/>
              </a:ext>
            </a:extLst>
          </p:cNvPr>
          <p:cNvSpPr/>
          <p:nvPr/>
        </p:nvSpPr>
        <p:spPr>
          <a:xfrm>
            <a:off x="6109518" y="6698132"/>
            <a:ext cx="1972336" cy="322362"/>
          </a:xfrm>
          <a:prstGeom prst="round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Connector: Elbow 39">
            <a:extLst>
              <a:ext uri="{FF2B5EF4-FFF2-40B4-BE49-F238E27FC236}">
                <a16:creationId xmlns:a16="http://schemas.microsoft.com/office/drawing/2014/main" id="{D28FB47B-61D2-5348-987D-6B1AD8A36E35}"/>
              </a:ext>
            </a:extLst>
          </p:cNvPr>
          <p:cNvCxnSpPr>
            <a:stCxn id="35" idx="3"/>
          </p:cNvCxnSpPr>
          <p:nvPr/>
        </p:nvCxnSpPr>
        <p:spPr>
          <a:xfrm>
            <a:off x="8081854" y="6250830"/>
            <a:ext cx="1190832" cy="2215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EC221453-2BEE-39FE-FDF4-CDFF5243FB5F}"/>
              </a:ext>
            </a:extLst>
          </p:cNvPr>
          <p:cNvCxnSpPr>
            <a:endCxn id="33" idx="2"/>
          </p:cNvCxnSpPr>
          <p:nvPr/>
        </p:nvCxnSpPr>
        <p:spPr>
          <a:xfrm flipV="1">
            <a:off x="8108976" y="6458458"/>
            <a:ext cx="1493648" cy="399542"/>
          </a:xfrm>
          <a:prstGeom prst="bentConnector3">
            <a:avLst>
              <a:gd name="adj1" fmla="val 115985"/>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Arrow: Right 47">
            <a:extLst>
              <a:ext uri="{FF2B5EF4-FFF2-40B4-BE49-F238E27FC236}">
                <a16:creationId xmlns:a16="http://schemas.microsoft.com/office/drawing/2014/main" id="{014C6346-B7AE-BAA3-0547-91E9D5CC5737}"/>
              </a:ext>
            </a:extLst>
          </p:cNvPr>
          <p:cNvSpPr/>
          <p:nvPr/>
        </p:nvSpPr>
        <p:spPr>
          <a:xfrm>
            <a:off x="9246515" y="6564246"/>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04D55345-F173-2177-AC0C-CC00EAC5F9D2}"/>
              </a:ext>
            </a:extLst>
          </p:cNvPr>
          <p:cNvSpPr/>
          <p:nvPr/>
        </p:nvSpPr>
        <p:spPr>
          <a:xfrm rot="10800000">
            <a:off x="9459612" y="6564246"/>
            <a:ext cx="164103" cy="1564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1636779"/>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3690</TotalTime>
  <Words>304</Words>
  <Application>Microsoft Office PowerPoint</Application>
  <PresentationFormat>On-screen Show (4:3)</PresentationFormat>
  <Paragraphs>40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테마</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김 수덕</dc:creator>
  <cp:lastModifiedBy>suduk</cp:lastModifiedBy>
  <cp:revision>61</cp:revision>
  <dcterms:created xsi:type="dcterms:W3CDTF">2022-03-02T00:00:16Z</dcterms:created>
  <dcterms:modified xsi:type="dcterms:W3CDTF">2023-05-03T08:38:43Z</dcterms:modified>
</cp:coreProperties>
</file>